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257" r:id="rId6"/>
    <p:sldId id="261" r:id="rId7"/>
    <p:sldId id="258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6357" autoAdjust="0"/>
  </p:normalViewPr>
  <p:slideViewPr>
    <p:cSldViewPr snapToGrid="0">
      <p:cViewPr varScale="1">
        <p:scale>
          <a:sx n="96" d="100"/>
          <a:sy n="96" d="100"/>
        </p:scale>
        <p:origin x="86" y="125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9" d="100"/>
          <a:sy n="89" d="100"/>
        </p:scale>
        <p:origin x="30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1-17T20:56:00.070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60CCD18-55E0-41B3-9DC7-739DEE0AD340}" type="datetime1">
              <a:rPr lang="ru-RU" smtClean="0"/>
              <a:t>17.01.2021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1D13D6A-DFDD-4B27-9F53-83C0CD9331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2E95664-4811-4F2E-9C58-5236E9ABD6FD}" type="datetime1">
              <a:rPr lang="ru-RU" noProof="0" smtClean="0"/>
              <a:t>17.01.2021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A1D7B6F-E65C-42E7-86A5-0A01C6C95227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1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56126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239729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94656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78132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афический объект 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Полилиния: Фигура 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40" name="Полилиния: Фигура 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41" name="Полилиния: Фигура 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6" name="Полилиния: Фигура 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7" name="Полилиния: фигура 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9" name="Полилиния: Фигура 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6" name="Полилиния: Фигура 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1" name="Полилиния: Фигура 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5" name="Полилиния: Фигура 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rtlCol="0"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ЩЕЛКНИТЕ, ЧТОБЫ ИЗМЕНИТЬ ОБРАЗЕЦ</a:t>
            </a:r>
          </a:p>
        </p:txBody>
      </p:sp>
      <p:sp>
        <p:nvSpPr>
          <p:cNvPr id="42" name="Рисунок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Название</a:t>
            </a:r>
            <a:br>
              <a:rPr lang="ru-RU" noProof="0"/>
            </a:br>
            <a:r>
              <a:rPr lang="ru-RU" noProof="0"/>
              <a:t>презентации</a:t>
            </a:r>
          </a:p>
        </p:txBody>
      </p:sp>
      <p:sp>
        <p:nvSpPr>
          <p:cNvPr id="45" name="Текст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 rtlCol="0"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МЕСЯЦ</a:t>
            </a:r>
            <a:br>
              <a:rPr lang="ru-RU" noProof="0"/>
            </a:br>
            <a:r>
              <a:rPr lang="ru-RU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благодарност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Графический объект 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41" name="Полилиния: Фигура 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14" name="Полилиния: Фигура 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9" name="Полилиния: Фигура 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3" name="Полилиния: Фигура 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5" name="Полилиния: Фигура 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 rtlCol="0"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Спасибо за внимание!</a:t>
            </a:r>
          </a:p>
        </p:txBody>
      </p:sp>
      <p:grpSp>
        <p:nvGrpSpPr>
          <p:cNvPr id="23" name="Графический объект 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Полилиния: Фигура 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5" name="Полилиния: Фигура 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0" name="Рисунок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5" name="Текст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афический объект 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Полилиния: Фигура 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40" name="Полилиния: Фигура 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41" name="Полилиния: Фигура 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6" name="Полилиния: Фигура 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7" name="Полилиния: фигура 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9" name="Полилиния: Фигура 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6" name="Полилиния: Фигура 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1" name="Полилиния: Фигура 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5" name="Полилиния: Фигура 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Название</a:t>
            </a:r>
            <a:br>
              <a:rPr lang="ru-RU" noProof="0"/>
            </a:br>
            <a:r>
              <a:rPr lang="ru-RU" noProof="0"/>
              <a:t>презентации</a:t>
            </a:r>
          </a:p>
        </p:txBody>
      </p:sp>
      <p:sp>
        <p:nvSpPr>
          <p:cNvPr id="23" name="Подзаголовок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rtlCol="0"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 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14" name="Полилиния: Фигура 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</p:grpSp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" noProof="0"/>
              <a:t>Слайд-разделитель</a:t>
            </a:r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</p:grpSp>
      <p:sp>
        <p:nvSpPr>
          <p:cNvPr id="21" name="Текст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Образец заголовка</a:t>
            </a:r>
          </a:p>
        </p:txBody>
      </p:sp>
      <p:sp>
        <p:nvSpPr>
          <p:cNvPr id="22" name="Объект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Образец заголовка</a:t>
            </a: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8" name="Объект 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Образец заголовка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8" name="Объект 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9" name="Текст 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0" name="Объект 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6" name="Графический объект 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7" name="Графический объект 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7" name="Полилиния: Фигура 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9" name="Текст 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лайд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6" name="Графический объект 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7" name="Графический объект 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7" name="Полилиния: Фигура 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183188" y="1347788"/>
            <a:ext cx="6172200" cy="4330539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8" name="Текст 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 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4" name="Полилиния: Фигура 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Слайд-разделитель</a:t>
            </a:r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Вручну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рафический объект 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3" name="Текст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1</a:t>
            </a:r>
          </a:p>
        </p:txBody>
      </p:sp>
      <p:sp>
        <p:nvSpPr>
          <p:cNvPr id="26" name="Текст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3" name="Текст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2</a:t>
            </a:r>
          </a:p>
        </p:txBody>
      </p:sp>
      <p:sp>
        <p:nvSpPr>
          <p:cNvPr id="34" name="Текст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7" name="Текст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3</a:t>
            </a:r>
          </a:p>
        </p:txBody>
      </p:sp>
      <p:sp>
        <p:nvSpPr>
          <p:cNvPr id="38" name="Текст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0" name="Текст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3" name="Текст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5" name="Текст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6" name="Текст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8" name="Текст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9" name="Текст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0" name="Текст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5" name="Рисунок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891723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6" name="Рисунок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2590348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7" name="Рисунок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794793" y="3816446"/>
            <a:ext cx="2048256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8" name="Рисунок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876955" y="3864572"/>
            <a:ext cx="1481328" cy="75895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Как использовать этот шаблон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афический объект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Полилиния: Фигура 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9" name="Полилиния: Фигура 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Текст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0" name="Графический объект 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1" name="Графический объект 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rtlCol="0"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Разметка текста 1</a:t>
            </a: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grpSp>
        <p:nvGrpSpPr>
          <p:cNvPr id="19" name="Графический объект 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Полилиния: Фигура 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1" name="Полилиния: Фигура 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2" name="Полилиния: фигура 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афический объект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Полилиния: Фигура 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0" name="Полилиния: фигура 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5" name="Дата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Графический объект 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2" name="Графический объект 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Разметка текста 2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8" name="Текст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0" name="Текст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grpSp>
        <p:nvGrpSpPr>
          <p:cNvPr id="22" name="Графический объект 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Полилиния: Фигура 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4" name="Полилиния: Фигура 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5" name="Полилиния: Фигура 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7" name="Рисунок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 под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афический объект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Полилиния: Фигура 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0" name="Полилиния: Фигура 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Текст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Название раздела 1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0" name="Графический объект 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1" name="Графический объект 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Сравнение</a:t>
            </a:r>
          </a:p>
        </p:txBody>
      </p:sp>
      <p:sp>
        <p:nvSpPr>
          <p:cNvPr id="15" name="Текст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Название раздела 1</a:t>
            </a:r>
          </a:p>
        </p:txBody>
      </p:sp>
      <p:sp>
        <p:nvSpPr>
          <p:cNvPr id="16" name="Объект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2" name="Полилиния: фигура 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3" name="Полилиния: Фигура 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6" name="Графический объект 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7" name="Графический объект 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 диаграммы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3" name="Диаграмма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диаграмму</a:t>
            </a:r>
          </a:p>
        </p:txBody>
      </p:sp>
      <p:sp>
        <p:nvSpPr>
          <p:cNvPr id="27" name="Полилиния: Фигура 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табл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6" name="Графический объект 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7" name="Графический объект 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 таблицы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5" name="Таблица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таблицу</a:t>
            </a:r>
          </a:p>
        </p:txBody>
      </p:sp>
      <p:sp>
        <p:nvSpPr>
          <p:cNvPr id="17" name="Полилиния: Фигура 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афический объект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Полилиния: Фигура 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8" name="Полилиния: Фигура 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grpSp>
        <p:nvGrpSpPr>
          <p:cNvPr id="9" name="Графический объект 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Полилиния: фигура 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1" name="Полилиния: Фигура 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16" name="Текст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ru-RU" noProof="0"/>
              <a:t>ОБРАЗЕЦ ТЕКСТА</a:t>
            </a:r>
          </a:p>
        </p:txBody>
      </p:sp>
      <p:sp>
        <p:nvSpPr>
          <p:cNvPr id="20" name="Рисунок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5" name="Заголовок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Большое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идео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афический объект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Полилиния: Фигура 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1" name="Полилиния: Фигура 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rtlCol="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3" name="Замещающее медиа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1743456" y="1113044"/>
            <a:ext cx="8705088" cy="405079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медиа</a:t>
            </a:r>
          </a:p>
        </p:txBody>
      </p:sp>
      <p:sp>
        <p:nvSpPr>
          <p:cNvPr id="17" name="Полилиния: Фигура 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r>
              <a:rPr lang="ru-RU" noProof="0"/>
              <a:t> </a:t>
            </a:r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98C0CDE5-970C-4CC4-BF43-0DA127E73E8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68" r:id="rId19"/>
    <p:sldLayoutId id="2147483660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st.educom.ru/eduoffices/gateways/get_file.php?id=%7b3BB6E345-9E0B-E6A3-0A01-A760E9035D3F%7d&amp;name=file.pdf" TargetMode="Externa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Дети за партой, смотрящие в записную книжку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>
            <a:normAutofit fontScale="85000" lnSpcReduction="20000"/>
          </a:bodyPr>
          <a:lstStyle/>
          <a:p>
            <a:pPr rtl="0"/>
            <a:r>
              <a:rPr lang="ru-RU" dirty="0"/>
              <a:t>18 января 2020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ru-RU" dirty="0"/>
              <a:t>Вызовы времени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ru-RU" dirty="0"/>
              <a:t>или как сегодня учиться?</a:t>
            </a:r>
          </a:p>
        </p:txBody>
      </p:sp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6E6C241-125D-4A73-8A1C-265F865DC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t>10</a:t>
            </a:fld>
            <a:endParaRPr lang="ru-RU" noProof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538FFB3-BF24-49D9-9B42-15715495D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Правила поведения учащихся во время урока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30C41DCA-1767-4A1D-AAD2-5CBAEA11A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683" y="1825625"/>
            <a:ext cx="9016117" cy="4614932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ru-RU" dirty="0"/>
              <a:t>В случае опоздания на урок учащиеся должны постучаться в дверь кабинета, зайти, поздороваться с учителем, извиниться за опоздание и попросить разрешения сесть на место. 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ru-RU" dirty="0"/>
              <a:t>Время урока должно использоваться только для учебных целей. Во время урока нельзя шуметь, отвлекаться самому, отвлекать других учащихся и учителя (педагога) от урока (занятия). 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ru-RU" dirty="0"/>
              <a:t>При работе за компьютером не допускается устанавливать на него собственное программное обеспечение. 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ru-RU" dirty="0"/>
              <a:t>Если ученику нужно задать вопрос или он готов ответить на вопрос учителя, ученик поднимает руку и задает свой вопрос (отвечает на вопрос учителя) после разрешения учителя. 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ru-RU" dirty="0"/>
              <a:t>Если учащемуся необходимо выйти из класса, он должен попросить разрешения учителя. 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ru-RU" dirty="0"/>
              <a:t>Учащиеся могут встать, навести чистоту и порядок на своем рабочем месте, выйти из класса после того, как прозвонит звонок и учитель объявит об окончании урока. </a:t>
            </a:r>
          </a:p>
        </p:txBody>
      </p:sp>
    </p:spTree>
    <p:extLst>
      <p:ext uri="{BB962C8B-B14F-4D97-AF65-F5344CB8AC3E}">
        <p14:creationId xmlns:p14="http://schemas.microsoft.com/office/powerpoint/2010/main" val="143976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8883D34-23FF-4E6C-8DB5-BC311CBE0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t>11</a:t>
            </a:fld>
            <a:endParaRPr lang="ru-RU" noProof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7AB9F14-8E34-45F4-AAAC-0F33D5071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/>
              <a:t>Правила поведения учащихся во время перемены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4FF128B1-ED70-4FBA-A7FC-6B9CEEF8E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Время, отведенное на перемену, предназначено для отдыха учащихся и подготовки к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следующему по расписанию уроку (занятию).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Во время перемены учащиеся могут заниматься настольными видами спорта в специально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отведенных для этого местах.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Во время перемен учащимся запрещается: 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dirty="0"/>
              <a:t>шуметь, мешать отдыхать другим. 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dirty="0"/>
              <a:t>бегать по коридорам, лестницам, вблизи оконных и лестничных проемов и в других местах, не предназначенных для активного движения. 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dirty="0"/>
              <a:t>толкать друг друга, перебрасываться предметами. 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dirty="0"/>
              <a:t>сидеть на подоконниках, садиться на перила лестничных ограждений, перемещаться по лестничным ограждениям;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В случае отсутствия следующего урока, обучающиеся могут находиться в библиотеке, музее, столовой под надзором дежурного администратора и (или) педагогического работника. </a:t>
            </a:r>
          </a:p>
        </p:txBody>
      </p:sp>
    </p:spTree>
    <p:extLst>
      <p:ext uri="{BB962C8B-B14F-4D97-AF65-F5344CB8AC3E}">
        <p14:creationId xmlns:p14="http://schemas.microsoft.com/office/powerpoint/2010/main" val="955355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BD10D32-956A-4DD0-91DA-43481EE3B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t>12</a:t>
            </a:fld>
            <a:endParaRPr lang="ru-RU" noProof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18E4C96-997A-444C-A51F-D3F6EA2AE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Правила поведения учащихся в столовой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730164B2-870D-411E-AFD8-04F28A02C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3586" y="1825625"/>
            <a:ext cx="9000214" cy="494052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В столовой учащиеся обслуживаются в порядке очередности.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Учащиеся соблюдают порядок при покупке продуктов питания и напитков, выполняют требования работников столовой, дежурного учителя, дежурных по столовой.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В столовой запрещается бегать, играть в подвижные игры, толкать друг друга. Запрещается присутствие учащихся в производственных помещениях столовой.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Учащиеся должны проявлять внимание и осторожность при получении и употреблении горячих и жидких блюд, при использовании столовых приборов.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При приеме пищи учащиеся должны соблюдать нормы гигиены и санитарии.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Пищу принимают за столом. Не допускается принимать пищу стоя и (или) выносить ее из столовой. Не допускается ставить на стол в столовой сумки, рюкзаки, пакеты, иные крупные вещи.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Продукты питания и напитки, приобретенные в столовой и принесенные с собой, разрешается употреблять только в столовой.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После еды учащиеся убирают за собой столовые принадлежности и посуду. </a:t>
            </a:r>
          </a:p>
        </p:txBody>
      </p:sp>
    </p:spTree>
    <p:extLst>
      <p:ext uri="{BB962C8B-B14F-4D97-AF65-F5344CB8AC3E}">
        <p14:creationId xmlns:p14="http://schemas.microsoft.com/office/powerpoint/2010/main" val="2726496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CF0708C-EF15-45F5-BA82-B79203274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t>13</a:t>
            </a:fld>
            <a:endParaRPr lang="ru-RU" noProof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B1AA3F3-F554-4376-ADD7-6B5ABC8F1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76110" y="355247"/>
            <a:ext cx="4391191" cy="1122832"/>
          </a:xfrm>
        </p:spPr>
        <p:txBody>
          <a:bodyPr>
            <a:normAutofit fontScale="90000"/>
          </a:bodyPr>
          <a:lstStyle/>
          <a:p>
            <a:r>
              <a:rPr lang="ru-RU" dirty="0"/>
              <a:t>Полный текст правил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7FD2B467-DDA4-49B3-9C46-5F51B0060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Можно всегда найти на сайте школы</a:t>
            </a:r>
          </a:p>
          <a:p>
            <a:r>
              <a:rPr lang="ru-RU" dirty="0"/>
              <a:t>Перейти по прямой ссылке </a:t>
            </a:r>
            <a:r>
              <a:rPr lang="en-US" dirty="0">
                <a:hlinkClick r:id="rId2"/>
              </a:rPr>
              <a:t>https://st.educom.ru/eduoffices/gateways/get_file.php?id={3BB6E345-9E0B-E6A3-0A01-A760E9035D3F}&amp;name=file.pdf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6232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1B1A192-18BF-451E-AF08-9C65B16A8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t>14</a:t>
            </a:fld>
            <a:endParaRPr lang="ru-RU" noProof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84B8895-1DF4-4FAF-908A-869788B4C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Дополнительное образование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680C595D-D6E3-4DA5-8EEF-CF0062A15F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Все кружки, которые Вы посещали онлайн – теперь вживую в закрепленном кабинете 228.</a:t>
            </a:r>
          </a:p>
        </p:txBody>
      </p:sp>
    </p:spTree>
    <p:extLst>
      <p:ext uri="{BB962C8B-B14F-4D97-AF65-F5344CB8AC3E}">
        <p14:creationId xmlns:p14="http://schemas.microsoft.com/office/powerpoint/2010/main" val="3228939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218C7CC3-E7BA-4D95-BFC3-7E5FB3F74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5844" y="2797183"/>
            <a:ext cx="2639323" cy="365125"/>
          </a:xfrm>
        </p:spPr>
        <p:txBody>
          <a:bodyPr/>
          <a:lstStyle/>
          <a:p>
            <a:pPr rtl="0"/>
            <a:r>
              <a:rPr lang="ru-RU" noProof="0" dirty="0" err="1"/>
              <a:t>Ф.И.Тютчев</a:t>
            </a:r>
            <a:endParaRPr lang="ru-RU" noProof="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45497B6-429A-4734-9E4F-DCD1B81AF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t>15</a:t>
            </a:fld>
            <a:endParaRPr lang="ru-RU" noProof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51E2C97-393A-476A-A441-961EC1C25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78004" y="366321"/>
            <a:ext cx="4208244" cy="1142722"/>
          </a:xfrm>
        </p:spPr>
        <p:txBody>
          <a:bodyPr>
            <a:normAutofit fontScale="90000"/>
          </a:bodyPr>
          <a:lstStyle/>
          <a:p>
            <a:r>
              <a:rPr lang="ru-RU" dirty="0"/>
              <a:t>Минутка мудрости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DB2C9481-280A-4EA2-AD69-3C6AB9434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1028893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Блажен</a:t>
            </a:r>
            <a:r>
              <a:rPr lang="ru-RU" dirty="0"/>
              <a:t>, </a:t>
            </a:r>
            <a:r>
              <a:rPr lang="ru-RU" b="1" dirty="0"/>
              <a:t>кто</a:t>
            </a:r>
            <a:r>
              <a:rPr lang="ru-RU" dirty="0"/>
              <a:t> </a:t>
            </a:r>
            <a:r>
              <a:rPr lang="ru-RU" b="1" dirty="0"/>
              <a:t>посетил</a:t>
            </a:r>
            <a:r>
              <a:rPr lang="ru-RU" dirty="0"/>
              <a:t> </a:t>
            </a:r>
            <a:r>
              <a:rPr lang="ru-RU" b="1" dirty="0"/>
              <a:t>сей</a:t>
            </a:r>
            <a:r>
              <a:rPr lang="ru-RU" dirty="0"/>
              <a:t> </a:t>
            </a:r>
            <a:r>
              <a:rPr lang="ru-RU" b="1" dirty="0"/>
              <a:t>мир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В</a:t>
            </a:r>
            <a:r>
              <a:rPr lang="ru-RU" dirty="0"/>
              <a:t> </a:t>
            </a:r>
            <a:r>
              <a:rPr lang="ru-RU" b="1" dirty="0"/>
              <a:t>его</a:t>
            </a:r>
            <a:r>
              <a:rPr lang="ru-RU" dirty="0"/>
              <a:t> </a:t>
            </a:r>
            <a:r>
              <a:rPr lang="ru-RU" b="1" dirty="0"/>
              <a:t>минуты</a:t>
            </a:r>
            <a:r>
              <a:rPr lang="ru-RU" dirty="0"/>
              <a:t> </a:t>
            </a:r>
            <a:r>
              <a:rPr lang="ru-RU" b="1" dirty="0"/>
              <a:t>роковые</a:t>
            </a:r>
            <a:r>
              <a:rPr lang="ru-RU" dirty="0"/>
              <a:t>!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DDA277E-1B6F-4E81-931F-14E6E035A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2547" y="882595"/>
            <a:ext cx="4231141" cy="570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645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344461" y="839992"/>
            <a:ext cx="4992604" cy="1019483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dirty="0"/>
              <a:t>Как мы прошли испытание?</a:t>
            </a:r>
          </a:p>
        </p:txBody>
      </p:sp>
      <p:pic>
        <p:nvPicPr>
          <p:cNvPr id="25" name="Рисунок 24" descr="Ребенок, раскрашивающий карандашом">
            <a:extLst>
              <a:ext uri="{FF2B5EF4-FFF2-40B4-BE49-F238E27FC236}">
                <a16:creationId xmlns:a16="http://schemas.microsoft.com/office/drawing/2014/main" id="{D25A3CAD-2ED9-4CC4-AC5F-E449BB76427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4240" y="793217"/>
            <a:ext cx="8877760" cy="6064783"/>
          </a:xfrm>
        </p:spPr>
      </p:pic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616C4DF-BD76-4DFD-9788-A65985F05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53" y="5243918"/>
            <a:ext cx="4043387" cy="1641730"/>
          </a:xfrm>
        </p:spPr>
        <p:txBody>
          <a:bodyPr rtlCol="0"/>
          <a:lstStyle/>
          <a:p>
            <a:pPr rtl="0"/>
            <a:r>
              <a:rPr lang="ru-RU" sz="2000" dirty="0"/>
              <a:t>Чем отличалось обучение дома за компьютером от привычного в школе?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947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ru-RU" dirty="0"/>
              <a:t>Подумай и расскажи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smtClean="0"/>
              <a:t>3</a:t>
            </a:fld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08DD1B-9B1A-4F2E-B49C-6F026B147310}"/>
              </a:ext>
            </a:extLst>
          </p:cNvPr>
          <p:cNvSpPr txBox="1"/>
          <p:nvPr/>
        </p:nvSpPr>
        <p:spPr>
          <a:xfrm>
            <a:off x="963175" y="2108311"/>
            <a:ext cx="105216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Как была организована работа?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Какие сложности и вызовы появились перед образованием не только школы, но и всего города, страны и мира?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Какие победы и достижения были у каждого и всех вместе?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Как учителя и родители тоже превратились в учеников, обучались и продолжают обучаться все вместе, потому что тоже не всегда понимают как нужно?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Вспомни какие-то курьезные  и забавные моменты.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Вспомните, чем каждый может гордится в этот период и что считает своим личным достижением?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Что положительного дал опыт 2020 года для всей будущей жизни каждому из нас?</a:t>
            </a:r>
          </a:p>
        </p:txBody>
      </p:sp>
    </p:spTree>
    <p:extLst>
      <p:ext uri="{BB962C8B-B14F-4D97-AF65-F5344CB8AC3E}">
        <p14:creationId xmlns:p14="http://schemas.microsoft.com/office/powerpoint/2010/main" val="2211844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21613" y="745341"/>
            <a:ext cx="4803727" cy="1284446"/>
          </a:xfrm>
        </p:spPr>
        <p:txBody>
          <a:bodyPr rtlCol="0">
            <a:normAutofit/>
          </a:bodyPr>
          <a:lstStyle/>
          <a:p>
            <a:pPr rtl="0"/>
            <a:r>
              <a:rPr lang="ru-RU" dirty="0"/>
              <a:t>Дистанционное обучение</a:t>
            </a:r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dirty="0"/>
              <a:t>Сложно, но…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>
            <a:normAutofit lnSpcReduction="10000"/>
          </a:bodyPr>
          <a:lstStyle/>
          <a:p>
            <a:pPr rtl="0"/>
            <a:r>
              <a:rPr lang="ru-RU" sz="2000" dirty="0"/>
              <a:t>Мы оценили важность живого общения</a:t>
            </a:r>
          </a:p>
          <a:p>
            <a:pPr rtl="0"/>
            <a:r>
              <a:rPr lang="ru-RU" sz="2000" dirty="0"/>
              <a:t>Мы научились самостоятельности и дисциплине</a:t>
            </a:r>
          </a:p>
          <a:p>
            <a:pPr rtl="0"/>
            <a:r>
              <a:rPr lang="ru-RU" sz="2000" dirty="0"/>
              <a:t>Мы получили навыки координации действий на расстоянии</a:t>
            </a:r>
            <a:r>
              <a:rPr lang="ru-RU" dirty="0"/>
              <a:t>. </a:t>
            </a:r>
          </a:p>
        </p:txBody>
      </p:sp>
      <p:pic>
        <p:nvPicPr>
          <p:cNvPr id="17" name="Рисунок 16" descr="Мальчик, читающий книгу">
            <a:extLst>
              <a:ext uri="{FF2B5EF4-FFF2-40B4-BE49-F238E27FC236}">
                <a16:creationId xmlns:a16="http://schemas.microsoft.com/office/drawing/2014/main" id="{C8B885F2-2AC2-46A9-9D9B-71123D1A1F6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20000">
            <a:off x="6384187" y="209524"/>
            <a:ext cx="4647699" cy="5472101"/>
          </a:xfrm>
        </p:spPr>
      </p:pic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76FC602-D83F-41B2-AE0B-E9BF4B9D7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5" y="5787681"/>
            <a:ext cx="3038983" cy="523268"/>
          </a:xfrm>
        </p:spPr>
        <p:txBody>
          <a:bodyPr rtlCol="0"/>
          <a:lstStyle/>
          <a:p>
            <a:pPr rtl="0"/>
            <a:r>
              <a:rPr lang="ru-RU" sz="3200" dirty="0"/>
              <a:t>А что еще?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smtClean="0"/>
              <a:pPr rtl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418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F7E0F7EA-333E-400F-A977-3E473189ED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8030" y="2442380"/>
            <a:ext cx="4283482" cy="804672"/>
          </a:xfrm>
        </p:spPr>
        <p:txBody>
          <a:bodyPr/>
          <a:lstStyle/>
          <a:p>
            <a:r>
              <a:rPr lang="ru-RU" dirty="0"/>
              <a:t>Все, как в сентябре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040A666-1D18-477B-AA76-58A96AC84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t>5</a:t>
            </a:fld>
            <a:endParaRPr lang="ru-RU" noProof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5E56FB3-CDB2-45B5-B307-C8C23B5C9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581773" y="988735"/>
            <a:ext cx="4209066" cy="932502"/>
          </a:xfrm>
        </p:spPr>
        <p:txBody>
          <a:bodyPr>
            <a:normAutofit fontScale="90000"/>
          </a:bodyPr>
          <a:lstStyle/>
          <a:p>
            <a:r>
              <a:rPr lang="ru-RU" dirty="0"/>
              <a:t>Организация обучения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67F3BD72-74DC-4D27-96CB-82BBA843B2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89" y="3392622"/>
            <a:ext cx="4019057" cy="3300786"/>
          </a:xfrm>
        </p:spPr>
        <p:txBody>
          <a:bodyPr>
            <a:normAutofit lnSpcReduction="10000"/>
          </a:bodyPr>
          <a:lstStyle/>
          <a:p>
            <a:r>
              <a:rPr lang="ru-RU" sz="2000" dirty="0"/>
              <a:t>В 8—00 замеряем температуру у входа в школу и заходим</a:t>
            </a:r>
          </a:p>
          <a:p>
            <a:r>
              <a:rPr lang="ru-RU" sz="2000" dirty="0"/>
              <a:t>Наша раздевалка подписана</a:t>
            </a:r>
          </a:p>
          <a:p>
            <a:r>
              <a:rPr lang="ru-RU" sz="2000" dirty="0"/>
              <a:t>Закрепленный кабинет – 228</a:t>
            </a:r>
          </a:p>
          <a:p>
            <a:r>
              <a:rPr lang="ru-RU" sz="2000" dirty="0"/>
              <a:t>Ближняя ко входу лестница на подъем, угловая – на спуск.</a:t>
            </a:r>
          </a:p>
          <a:p>
            <a:r>
              <a:rPr lang="ru-RU" sz="2000" dirty="0"/>
              <a:t>Этаж покидаем только для завтрака и обеда, занятий иностранным языком и ухода домой (провожает учитель последнего урока!)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E103602-FD8C-4E00-BAE7-9E3F8C95E52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21681" r="21681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01F2D5B-87C9-43B3-96A7-CEDEDFE5559B}"/>
              </a:ext>
            </a:extLst>
          </p:cNvPr>
          <p:cNvSpPr txBox="1"/>
          <p:nvPr/>
        </p:nvSpPr>
        <p:spPr>
          <a:xfrm>
            <a:off x="4037927" y="5931651"/>
            <a:ext cx="53799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Мы в масках и перчатках</a:t>
            </a:r>
          </a:p>
          <a:p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для вашей безопасности</a:t>
            </a:r>
          </a:p>
        </p:txBody>
      </p:sp>
    </p:spTree>
    <p:extLst>
      <p:ext uri="{BB962C8B-B14F-4D97-AF65-F5344CB8AC3E}">
        <p14:creationId xmlns:p14="http://schemas.microsoft.com/office/powerpoint/2010/main" val="1898511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E877F33B-63E2-44CD-A606-7B099A5CE6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Требования закона к школам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09CDD00-10D5-42AB-BB7F-8E0B98562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t>6</a:t>
            </a:fld>
            <a:endParaRPr lang="ru-RU" noProof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B4A356E-A389-4B3E-B546-0F752EAB2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Почему так?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4BF8C28C-F437-4F5D-9000-92FE7F9244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3142290"/>
          </a:xfrm>
        </p:spPr>
        <p:txBody>
          <a:bodyPr>
            <a:normAutofit/>
          </a:bodyPr>
          <a:lstStyle/>
          <a:p>
            <a:r>
              <a:rPr lang="ru-RU" dirty="0"/>
              <a:t>Постановление Главного государственного санитарного врача Российской Федерации от 30.06.2020 № 16 "Об утверждении санитарно-эпидемиологических правил СП 3.1/2.4 3598-20 "Санитарно-эпидемиологические требования к устройству, содержанию и организации работы образовательных организаций и других объектов социальной инфраструктуры для детей и молодежи в условиях распространения новой </a:t>
            </a:r>
            <a:r>
              <a:rPr lang="ru-RU" dirty="0" err="1"/>
              <a:t>коронавирусной</a:t>
            </a:r>
            <a:r>
              <a:rPr lang="ru-RU" dirty="0"/>
              <a:t> инфекции (COVID-19)"</a:t>
            </a:r>
          </a:p>
        </p:txBody>
      </p:sp>
      <p:pic>
        <p:nvPicPr>
          <p:cNvPr id="1026" name="Picture 2" descr="Для качественной печати: текущая страница в формате TIFF">
            <a:extLst>
              <a:ext uri="{FF2B5EF4-FFF2-40B4-BE49-F238E27FC236}">
                <a16:creationId xmlns:a16="http://schemas.microsoft.com/office/drawing/2014/main" id="{0CE4670D-5624-4566-B46D-FF0E0AF56BF7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9" b="835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251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4CAE07B-9328-4EF1-9096-B9D8D3B1A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t>7</a:t>
            </a:fld>
            <a:endParaRPr lang="ru-RU" noProof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6A5C2533-096A-4546-B7FD-6E67F398B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1856" y="297426"/>
            <a:ext cx="5330812" cy="1274592"/>
          </a:xfrm>
        </p:spPr>
        <p:txBody>
          <a:bodyPr>
            <a:normAutofit/>
          </a:bodyPr>
          <a:lstStyle/>
          <a:p>
            <a:r>
              <a:rPr lang="ru-RU" dirty="0"/>
              <a:t>ФЗ 273</a:t>
            </a:r>
            <a:br>
              <a:rPr lang="ru-RU" dirty="0"/>
            </a:br>
            <a:r>
              <a:rPr lang="ru-RU" dirty="0"/>
              <a:t>Статья 43. </a:t>
            </a:r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id="{2D50270E-B1F1-4C2C-B922-3F205E9D9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7583" y="2231142"/>
            <a:ext cx="9691977" cy="4485324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1. Обучающиеся обязаны:</a:t>
            </a:r>
          </a:p>
          <a:p>
            <a:r>
              <a:rPr lang="ru-RU" dirty="0"/>
              <a:t>1) добросовестно осваивать образовательную программу, выполнять индивидуальный учебный план, в том числе посещать предусмотренные учебным планом или индивидуальным учебным планом учебные занятия, осуществлять самостоятельную подготовку к занятиям, выполнять задания, данные педагогическими работниками в рамках образовательной программы;</a:t>
            </a:r>
          </a:p>
          <a:p>
            <a:r>
              <a:rPr lang="ru-RU" dirty="0"/>
              <a:t>2) выполнять требования устава организации, осуществляющей образовательную деятельность, правил внутреннего распорядка, правил проживания в общежитиях и интернатах и иных локальных нормативных актов по вопросам организации и осуществления образовательной деятельности;</a:t>
            </a:r>
          </a:p>
          <a:p>
            <a:r>
              <a:rPr lang="ru-RU" dirty="0"/>
              <a:t>3) заботиться о сохранении и об укреплении своего здоровья, стремиться к нравственному, духовному и физическому развитию и самосовершенствованию;</a:t>
            </a:r>
          </a:p>
          <a:p>
            <a:r>
              <a:rPr lang="ru-RU" dirty="0"/>
              <a:t>4) уважать честь и достоинство других обучающихся и работников организации, осуществляющей образовательную деятельность, не создавать препятствий для получения образования другими обучающимися;</a:t>
            </a:r>
          </a:p>
          <a:p>
            <a:r>
              <a:rPr lang="ru-RU" dirty="0"/>
              <a:t>5) бережно относиться к имуществу организации, осуществляющей образовательную деятельность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4DCA99-DEFB-4DD1-BCCE-F9D610469EFA}"/>
              </a:ext>
            </a:extLst>
          </p:cNvPr>
          <p:cNvSpPr txBox="1"/>
          <p:nvPr/>
        </p:nvSpPr>
        <p:spPr>
          <a:xfrm>
            <a:off x="333393" y="1705623"/>
            <a:ext cx="11003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latin typeface="Arial Black" panose="020B0A04020102020204" pitchFamily="34" charset="0"/>
              </a:rPr>
              <a:t>Обязанности и ответственность обучающихся</a:t>
            </a:r>
          </a:p>
        </p:txBody>
      </p:sp>
    </p:spTree>
    <p:extLst>
      <p:ext uri="{BB962C8B-B14F-4D97-AF65-F5344CB8AC3E}">
        <p14:creationId xmlns:p14="http://schemas.microsoft.com/office/powerpoint/2010/main" val="1618525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205893D-6E42-466A-AC0C-05864E6E5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t>8</a:t>
            </a:fld>
            <a:endParaRPr lang="ru-RU" noProof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AC7BBE4-4BCF-459E-91BA-C4FCE9996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141693" y="345170"/>
            <a:ext cx="4425205" cy="1137316"/>
          </a:xfrm>
        </p:spPr>
        <p:txBody>
          <a:bodyPr>
            <a:normAutofit fontScale="90000"/>
          </a:bodyPr>
          <a:lstStyle/>
          <a:p>
            <a:r>
              <a:rPr lang="ru-RU" dirty="0"/>
              <a:t>Правила школы для учеников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AC8F74A2-C129-4C3B-9F81-C1896D1F27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9643" y="1619948"/>
            <a:ext cx="8156357" cy="4587951"/>
          </a:xfr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A316709-1A50-4477-A05E-648DC4628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06257">
            <a:off x="237811" y="2393602"/>
            <a:ext cx="4783761" cy="174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086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7371D87-9175-4A02-91EE-B674AEB01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t>9</a:t>
            </a:fld>
            <a:endParaRPr lang="ru-RU" noProof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EF3DC13-3982-4D44-B594-012ABE9ED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79942" y="333860"/>
            <a:ext cx="4737030" cy="1206868"/>
          </a:xfrm>
        </p:spPr>
        <p:txBody>
          <a:bodyPr>
            <a:normAutofit/>
          </a:bodyPr>
          <a:lstStyle/>
          <a:p>
            <a:r>
              <a:rPr lang="ru-RU" sz="2400" dirty="0"/>
              <a:t>Правила поведения учащихся во время урока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A7FB1133-C81B-4BA5-856A-AC5896F0B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8515" y="1618891"/>
            <a:ext cx="8476090" cy="4877326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Перед началом урока учащиеся должны подготовить свое рабочее место в классе и все необходимое для работы на уроке (занятии).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До начала урока (занятия) необходимо отключить и убрать все технические устройства (мобильный телефон, плееры, наушники, планшеты и др.), перевести работу устройств в бесшумный режим и убрать их с рабочего стола. Во время уроков учащиеся могут пользоваться только теми техническими средствами, которые необходимы в образовательном процессе, или теми, которые разрешил использовать учитель в целях образовательной деятельности.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Учащиеся занимают свои места в кабинете по указанию классного руководителя или учителя по учебному предмету, который учитывает при размещении детей их </a:t>
            </a:r>
            <a:r>
              <a:rPr lang="ru-RU" dirty="0" err="1"/>
              <a:t>роста­возрастные</a:t>
            </a:r>
            <a:r>
              <a:rPr lang="ru-RU" dirty="0"/>
              <a:t> особенности и особенности здоровья.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При входе учителя в класс учащиеся встают в знак приветствия и садятся после того, как учитель ответит на приветствие и разрешит сесть. </a:t>
            </a:r>
          </a:p>
        </p:txBody>
      </p:sp>
    </p:spTree>
    <p:extLst>
      <p:ext uri="{BB962C8B-B14F-4D97-AF65-F5344CB8AC3E}">
        <p14:creationId xmlns:p14="http://schemas.microsoft.com/office/powerpoint/2010/main" val="21612902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478490_TF66931380" id="{DC75C98B-783C-4255-87B5-0120853E11B3}" vid="{F1DCB6F4-F218-4B29-83D3-19569F209179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E4DFFA-4044-499B-B253-CECDC4E80F8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F2E390-9EA7-455D-AC1E-A444746248A2}">
  <ds:schemaRefs>
    <ds:schemaRef ds:uri="71af3243-3dd4-4a8d-8c0d-dd76da1f02a5"/>
    <ds:schemaRef ds:uri="http://schemas.microsoft.com/office/2006/documentManagement/types"/>
    <ds:schemaRef ds:uri="http://schemas.microsoft.com/office/2006/metadata/properties"/>
    <ds:schemaRef ds:uri="16c05727-aa75-4e4a-9b5f-8a80a1165891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3EDE487-EF5C-4E3A-89EA-C4A4C06ADA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для начальной школы</Template>
  <TotalTime>0</TotalTime>
  <Words>1085</Words>
  <Application>Microsoft Office PowerPoint</Application>
  <PresentationFormat>Широкоэкранный</PresentationFormat>
  <Paragraphs>100</Paragraphs>
  <Slides>15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Calibri</vt:lpstr>
      <vt:lpstr>Comic Sans MS</vt:lpstr>
      <vt:lpstr>Franklin Gothic Book</vt:lpstr>
      <vt:lpstr>Тема Office</vt:lpstr>
      <vt:lpstr>Вызовы времени</vt:lpstr>
      <vt:lpstr>Как мы прошли испытание?</vt:lpstr>
      <vt:lpstr>Подумай и расскажи</vt:lpstr>
      <vt:lpstr>Дистанционное обучение</vt:lpstr>
      <vt:lpstr>Организация обучения</vt:lpstr>
      <vt:lpstr>Почему так?</vt:lpstr>
      <vt:lpstr>ФЗ 273 Статья 43. </vt:lpstr>
      <vt:lpstr>Правила школы для учеников</vt:lpstr>
      <vt:lpstr>Правила поведения учащихся во время урока</vt:lpstr>
      <vt:lpstr>Правила поведения учащихся во время урока</vt:lpstr>
      <vt:lpstr>Правила поведения учащихся во время перемены</vt:lpstr>
      <vt:lpstr>Правила поведения учащихся в столовой</vt:lpstr>
      <vt:lpstr>Полный текст правил</vt:lpstr>
      <vt:lpstr>Дополнительное образование</vt:lpstr>
      <vt:lpstr>Минутка мудрости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2021-01-17T17:12:42Z</dcterms:created>
  <dcterms:modified xsi:type="dcterms:W3CDTF">2021-01-17T18:38:29Z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