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78" r:id="rId7"/>
    <p:sldId id="260" r:id="rId8"/>
    <p:sldId id="261" r:id="rId9"/>
    <p:sldId id="264" r:id="rId10"/>
    <p:sldId id="262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3" r:id="rId21"/>
    <p:sldId id="272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viderskii.moscow/" TargetMode="External"/><Relationship Id="rId2" Type="http://schemas.openxmlformats.org/officeDocument/2006/relationships/hyperlink" Target="https://&#1089;&#1074;&#1080;&#1076;&#1077;&#1088;&#1089;&#1082;&#1080;&#1081;.&#1088;&#1092;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v6Arx9HeeQ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istrf.ru/lenta-vremeni/event/view/sovietsko-iughoslavskii-konflik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76BB3-955C-48AA-B0C8-BE3ED0E11C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Послевоенные вызовы в Международной политике (1945-1953 годы)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B4C16B-96EF-4C57-8349-A84C7A354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Презентацию подготовил</a:t>
            </a:r>
          </a:p>
          <a:p>
            <a:r>
              <a:rPr lang="ru-RU" dirty="0"/>
              <a:t>Арсений Андреевич Свидерский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ru-RU" dirty="0" err="1">
                <a:hlinkClick r:id="rId2"/>
              </a:rPr>
              <a:t>свидерский.рф</a:t>
            </a:r>
            <a:r>
              <a:rPr lang="en-US" dirty="0"/>
              <a:t> </a:t>
            </a:r>
            <a:r>
              <a:rPr lang="ru-RU" dirty="0"/>
              <a:t>/ </a:t>
            </a:r>
            <a:r>
              <a:rPr lang="en-US" dirty="0">
                <a:hlinkClick r:id="rId3"/>
              </a:rPr>
              <a:t>https://sviderskii.moscow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715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D793-8F37-44BB-BCAA-C25C61A8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70" y="618517"/>
            <a:ext cx="6058156" cy="1596177"/>
          </a:xfrm>
        </p:spPr>
        <p:txBody>
          <a:bodyPr/>
          <a:lstStyle/>
          <a:p>
            <a:r>
              <a:rPr lang="ru-RU" dirty="0"/>
              <a:t>Иосиф Виссарионович Сталин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2E4E9-0753-4115-A624-E7AEF331B7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20070" y="2367092"/>
            <a:ext cx="6057530" cy="3424107"/>
          </a:xfrm>
        </p:spPr>
        <p:txBody>
          <a:bodyPr>
            <a:normAutofit fontScale="92500" lnSpcReduction="10000"/>
          </a:bodyPr>
          <a:lstStyle/>
          <a:p>
            <a:r>
              <a:rPr lang="ru-RU" cap="none" dirty="0"/>
              <a:t>В сентябре 1947 года воссоздает Информационное бюро Коммунистических партий (</a:t>
            </a:r>
            <a:r>
              <a:rPr lang="ru-RU" cap="none" dirty="0" err="1"/>
              <a:t>Коминформ</a:t>
            </a:r>
            <a:r>
              <a:rPr lang="ru-RU" cap="none" dirty="0"/>
              <a:t>)</a:t>
            </a:r>
          </a:p>
          <a:p>
            <a:r>
              <a:rPr lang="ru-RU" cap="none" dirty="0"/>
              <a:t>Придерживался позиции поддержки и создания государств по образцу СССР в освобожденных странах Восточной Европы</a:t>
            </a:r>
          </a:p>
          <a:p>
            <a:r>
              <a:rPr lang="ru-RU" cap="none" dirty="0"/>
              <a:t>При поддержке СССР коммунистические режимы устанавливаются в Польше, Румынии, Венгрии, Чехословакии и Китае (Предоставлено 3 млрд. долларов).</a:t>
            </a:r>
          </a:p>
        </p:txBody>
      </p:sp>
      <p:pic>
        <p:nvPicPr>
          <p:cNvPr id="4098" name="Picture 2" descr="https://avatars.mds.yandex.net/get-pdb/2371454/411e4900-28a1-43df-8d5a-2852ed473891/s1200">
            <a:extLst>
              <a:ext uri="{FF2B5EF4-FFF2-40B4-BE49-F238E27FC236}">
                <a16:creationId xmlns:a16="http://schemas.microsoft.com/office/drawing/2014/main" id="{83DA5615-8456-44AF-BE79-C2DEDA3B3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9" r="36351" b="1"/>
          <a:stretch/>
        </p:blipFill>
        <p:spPr bwMode="auto">
          <a:xfrm>
            <a:off x="0" y="0"/>
            <a:ext cx="5087249" cy="64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1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DDE30-AA7B-48E8-B2D7-9DC2A937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305" y="538618"/>
            <a:ext cx="5276920" cy="1596177"/>
          </a:xfrm>
        </p:spPr>
        <p:txBody>
          <a:bodyPr/>
          <a:lstStyle/>
          <a:p>
            <a:r>
              <a:rPr lang="ru-RU" dirty="0"/>
              <a:t>Раскол Германии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3DA2E-981E-4560-8A4D-B90BAC2964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367092"/>
            <a:ext cx="5181600" cy="3424107"/>
          </a:xfrm>
        </p:spPr>
        <p:txBody>
          <a:bodyPr>
            <a:normAutofit fontScale="92500" lnSpcReduction="20000"/>
          </a:bodyPr>
          <a:lstStyle/>
          <a:p>
            <a:r>
              <a:rPr lang="ru-RU" cap="none" dirty="0"/>
              <a:t>Летом 1948 г. в Лондоне западные страны принимают решение о создании Западногерманского государства в своих зонах оккупации (США, Великобритания и Франция)</a:t>
            </a:r>
          </a:p>
          <a:p>
            <a:r>
              <a:rPr lang="ru-RU" cap="none" dirty="0"/>
              <a:t>20 сентября 1949 г. создана ФРГ (федеративная республика Германия).</a:t>
            </a:r>
          </a:p>
          <a:p>
            <a:r>
              <a:rPr lang="ru-RU" cap="none" dirty="0"/>
              <a:t>7 октября 1949 г. СССР создает в своей зоне оккупации ГДР (Германская демократическая республика)</a:t>
            </a:r>
          </a:p>
        </p:txBody>
      </p:sp>
      <p:pic>
        <p:nvPicPr>
          <p:cNvPr id="6146" name="Picture 2" descr="https://ds05.infourok.ru/uploads/ex/0069/0009eb78-ed1864c9/2/img3.jpg">
            <a:extLst>
              <a:ext uri="{FF2B5EF4-FFF2-40B4-BE49-F238E27FC236}">
                <a16:creationId xmlns:a16="http://schemas.microsoft.com/office/drawing/2014/main" id="{DD0EE4B8-55D1-4807-A4C8-DB446BBC1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624" r="37152" b="9019"/>
          <a:stretch/>
        </p:blipFill>
        <p:spPr bwMode="auto">
          <a:xfrm>
            <a:off x="435005" y="433545"/>
            <a:ext cx="5504156" cy="599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9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CD65E-67A0-49C3-A405-673DBBBB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Совет экономической взаимопомощи (СЭВ)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767896-FD0A-4CA2-B5AF-59B14F6C2F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</a:rPr>
              <a:t>межправительственная экономическая организация, действовавшая с 1949 по 1991 годы, созданная по решению экономического совещания представителей Болгарии, Венгрии, Польши, Румынии, СССР и Чехословакии.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4478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03.kakprosto.ru/images/article/2018/4/25/146038_5ae03e5b315ab5ae03e5b315e4.jpeg">
            <a:extLst>
              <a:ext uri="{FF2B5EF4-FFF2-40B4-BE49-F238E27FC236}">
                <a16:creationId xmlns:a16="http://schemas.microsoft.com/office/drawing/2014/main" id="{7296610A-64D6-4DF2-8452-39BFA600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7" y="0"/>
            <a:ext cx="1045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3AADC4-81EA-4065-9A4C-29F128A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41" y="68101"/>
            <a:ext cx="6383670" cy="160977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B0F0"/>
                </a:solidFill>
                <a:latin typeface="Arial Black" panose="020B0A04020102020204" pitchFamily="34" charset="0"/>
              </a:rPr>
              <a:t>Корейская война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7C16C-621B-4920-A9AB-1EED22E4B76A}"/>
              </a:ext>
            </a:extLst>
          </p:cNvPr>
          <p:cNvSpPr txBox="1"/>
          <p:nvPr/>
        </p:nvSpPr>
        <p:spPr>
          <a:xfrm>
            <a:off x="248574" y="1509204"/>
            <a:ext cx="4421079" cy="3477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B0F0"/>
                </a:solidFill>
                <a:latin typeface="Arial Narrow" panose="020B0606020202030204" pitchFamily="34" charset="0"/>
                <a:ea typeface="Segoe UI Emoji" panose="020B0502040204020203" pitchFamily="34" charset="0"/>
              </a:rPr>
              <a:t>Просоветское коммунистическое правительство Северной Кореи Ким Ир Сена борется за объединение страны с проамериканским южнокорейским правительством диктатора Ли Сын </a:t>
            </a:r>
            <a:r>
              <a:rPr lang="ru-RU" sz="2000" dirty="0" err="1">
                <a:solidFill>
                  <a:srgbClr val="00B0F0"/>
                </a:solidFill>
                <a:latin typeface="Arial Narrow" panose="020B0606020202030204" pitchFamily="34" charset="0"/>
                <a:ea typeface="Segoe UI Emoji" panose="020B0502040204020203" pitchFamily="34" charset="0"/>
              </a:rPr>
              <a:t>Мана</a:t>
            </a:r>
            <a:endParaRPr lang="ru-RU" sz="2000" dirty="0">
              <a:solidFill>
                <a:srgbClr val="00B0F0"/>
              </a:solidFill>
              <a:latin typeface="Arial Narrow" panose="020B0606020202030204" pitchFamily="34" charset="0"/>
              <a:ea typeface="Segoe UI Emoj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B0F0"/>
                </a:solidFill>
                <a:latin typeface="Arial Narrow" panose="020B0606020202030204" pitchFamily="34" charset="0"/>
                <a:ea typeface="Segoe UI Emoji" panose="020B0502040204020203" pitchFamily="34" charset="0"/>
              </a:rPr>
              <a:t>25 июня 1950 г. войска Северной Кореи пересекли 38-ю параллель.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B0F0"/>
                </a:solidFill>
                <a:latin typeface="Arial Narrow" panose="020B0606020202030204" pitchFamily="34" charset="0"/>
                <a:ea typeface="Segoe UI Emoji" panose="020B0502040204020203" pitchFamily="34" charset="0"/>
              </a:rPr>
              <a:t>Победы не добился никто, но США и СССР столкнулись в ходе войны через «третьи руки» </a:t>
            </a:r>
          </a:p>
        </p:txBody>
      </p:sp>
    </p:spTree>
    <p:extLst>
      <p:ext uri="{BB962C8B-B14F-4D97-AF65-F5344CB8AC3E}">
        <p14:creationId xmlns:p14="http://schemas.microsoft.com/office/powerpoint/2010/main" val="226687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50A3E-A0F9-48C2-8993-E32128872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Холодная война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E09CF-E385-4EE7-911F-6D0C94F221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8788" y="2396971"/>
            <a:ext cx="10318812" cy="3394228"/>
          </a:xfrm>
        </p:spPr>
        <p:txBody>
          <a:bodyPr>
            <a:normAutofit/>
          </a:bodyPr>
          <a:lstStyle/>
          <a:p>
            <a:r>
              <a:rPr lang="ru-RU" sz="2400" dirty="0"/>
              <a:t>термин, которым принято обозначать период в мировой истории с 1946 по 1989 гг., характеризующийся противостоянием двух политических и экономических сверхдержав - СССР и США, являющихся гарантами новой системы международных отношений, созданной после Второй мировой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410335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5DBFD-080E-477F-A8FB-A7160E0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сверхдержава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771E0D-2B09-4C16-9B0B-080076DA1B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государство с колоссальным политическим, экономическим, культурным и военным (обязательно включая стратегическое ядерное оружие в современном мире) превосходством над большинством других государств (в том числе над прочими великими державами и ядерными державами). </a:t>
            </a:r>
          </a:p>
        </p:txBody>
      </p:sp>
    </p:spTree>
    <p:extLst>
      <p:ext uri="{BB962C8B-B14F-4D97-AF65-F5344CB8AC3E}">
        <p14:creationId xmlns:p14="http://schemas.microsoft.com/office/powerpoint/2010/main" val="275105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A4BF2-6C94-4208-AF38-0DE16399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Гонка вооружений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B1111A-BEB6-4284-B666-3E08985501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/>
              <a:t>«Гонкой вооружений» принято называть противостояние двух сторон за превосходство вооруженных сил. В ходе такого противостояния каждая из сторон производит огромные запасы оружия, пытаясь установить паритет с противником или обогнать его. Самый яркий пример гонки вооружений из истории - борьба Советского Союза и Соединенных Штатов в период Холодной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2497019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0591F-D738-4A11-A4E3-73D9D2D9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План «</a:t>
            </a:r>
            <a:r>
              <a:rPr lang="ru-RU" dirty="0" err="1">
                <a:effectLst/>
              </a:rPr>
              <a:t>Тоталити</a:t>
            </a:r>
            <a:r>
              <a:rPr lang="ru-RU" dirty="0">
                <a:effectLst/>
              </a:rPr>
              <a:t>» (США)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DA5832-0EAE-460A-BF2E-5821667A6F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>
                <a:effectLst/>
              </a:rPr>
              <a:t>"</a:t>
            </a:r>
            <a:r>
              <a:rPr lang="ru-RU" dirty="0" err="1">
                <a:effectLst/>
              </a:rPr>
              <a:t>Тоталити</a:t>
            </a:r>
            <a:r>
              <a:rPr lang="ru-RU" dirty="0">
                <a:effectLst/>
              </a:rPr>
              <a:t>" стал первым в истории военным планом, предполагающим бомбардировку сразу нескольких крупных городов предполагаемого противника ядерными бомбами. В списке числились Москва, Горький (Нижний Новгород), Куйбышев (Самара), Свердловск (Екатеринбург), Новосибирск, Омск, Саратов, Казань, Ленинград (Санкт-Петербург), Баку, Ташкент, Челябинск, Нижний Тагил, Магнитогорск, Молотов (Пермь), Тбилиси, </a:t>
            </a:r>
            <a:r>
              <a:rPr lang="ru-RU" dirty="0" err="1">
                <a:effectLst/>
              </a:rPr>
              <a:t>Сталинск</a:t>
            </a:r>
            <a:r>
              <a:rPr lang="ru-RU" dirty="0">
                <a:effectLst/>
              </a:rPr>
              <a:t> (Новокузнецк), Грозный, Иркутск и Ярославль — всего 20 городов.</a:t>
            </a:r>
          </a:p>
        </p:txBody>
      </p:sp>
    </p:spTree>
    <p:extLst>
      <p:ext uri="{BB962C8B-B14F-4D97-AF65-F5344CB8AC3E}">
        <p14:creationId xmlns:p14="http://schemas.microsoft.com/office/powerpoint/2010/main" val="368111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F4BC-9FCB-4F42-B054-9739A4B2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Семипалатинск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10A35-115F-4B10-A9F1-A7774D7C39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6965" y="2367092"/>
            <a:ext cx="4051177" cy="3424107"/>
          </a:xfrm>
        </p:spPr>
        <p:txBody>
          <a:bodyPr/>
          <a:lstStyle/>
          <a:p>
            <a:r>
              <a:rPr lang="ru-RU" dirty="0"/>
              <a:t>26 августа 1949 г. – успешное испытание атомной бомбы на полигоне в </a:t>
            </a:r>
            <a:r>
              <a:rPr lang="ru-RU" dirty="0" err="1"/>
              <a:t>семипалатинске</a:t>
            </a:r>
            <a:r>
              <a:rPr lang="ru-RU" dirty="0"/>
              <a:t> (СССР)</a:t>
            </a:r>
          </a:p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Монополия на ядерное оружие ликвидирована</a:t>
            </a:r>
          </a:p>
        </p:txBody>
      </p:sp>
      <p:pic>
        <p:nvPicPr>
          <p:cNvPr id="4" name="Мультимедиа в Интернете 3">
            <a:hlinkClick r:id="" action="ppaction://media"/>
            <a:extLst>
              <a:ext uri="{FF2B5EF4-FFF2-40B4-BE49-F238E27FC236}">
                <a16:creationId xmlns:a16="http://schemas.microsoft.com/office/drawing/2014/main" id="{D6F620C6-09BB-45F7-8978-0D5D3D15AF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7741" y="1841007"/>
            <a:ext cx="7022564" cy="3950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99F5CB-C701-41C4-B20D-AFB332E424F5}"/>
              </a:ext>
            </a:extLst>
          </p:cNvPr>
          <p:cNvSpPr txBox="1"/>
          <p:nvPr/>
        </p:nvSpPr>
        <p:spPr>
          <a:xfrm>
            <a:off x="647741" y="5943597"/>
            <a:ext cx="813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Кто создал советское атомное оружие?</a:t>
            </a:r>
          </a:p>
        </p:txBody>
      </p:sp>
    </p:spTree>
    <p:extLst>
      <p:ext uri="{BB962C8B-B14F-4D97-AF65-F5344CB8AC3E}">
        <p14:creationId xmlns:p14="http://schemas.microsoft.com/office/powerpoint/2010/main" val="4232661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A2344-5758-4E18-8DEF-0C6DDC2A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Выясним детали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7085F6-A0A8-4AF9-948F-65041A12E1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Прочитайте статью </a:t>
            </a:r>
            <a:r>
              <a:rPr lang="en-US" dirty="0">
                <a:hlinkClick r:id="rId2"/>
              </a:rPr>
              <a:t>https://histrf.ru/lenta-vremeni/event/view/sovietsko-iughoslavskii-konflikt</a:t>
            </a:r>
            <a:endParaRPr lang="ru-RU" dirty="0"/>
          </a:p>
          <a:p>
            <a:r>
              <a:rPr lang="ru-RU" dirty="0"/>
              <a:t>В чем причины противоречий между Югославией и СССР?</a:t>
            </a:r>
          </a:p>
        </p:txBody>
      </p:sp>
    </p:spTree>
    <p:extLst>
      <p:ext uri="{BB962C8B-B14F-4D97-AF65-F5344CB8AC3E}">
        <p14:creationId xmlns:p14="http://schemas.microsoft.com/office/powerpoint/2010/main" val="348259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3FABD-9EDC-48FA-BB48-A3570E13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Давайте вспомним!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AE031-F304-4E21-A900-8563F6CC95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74415"/>
          </a:xfrm>
        </p:spPr>
        <p:txBody>
          <a:bodyPr/>
          <a:lstStyle/>
          <a:p>
            <a:r>
              <a:rPr lang="ru-RU" dirty="0"/>
              <a:t>Когда началась Великая отечественная война?</a:t>
            </a:r>
          </a:p>
          <a:p>
            <a:r>
              <a:rPr lang="ru-RU" dirty="0"/>
              <a:t>Какие битвы стали переломным моментом в ходе войны?</a:t>
            </a:r>
          </a:p>
          <a:p>
            <a:r>
              <a:rPr lang="ru-RU" dirty="0"/>
              <a:t>Когда закончилась великая отечественная война?</a:t>
            </a:r>
          </a:p>
          <a:p>
            <a:r>
              <a:rPr lang="ru-RU" dirty="0"/>
              <a:t>На каком этапе великой отечественной войны был открыт второй фронт?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731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0A0F8-792D-4D75-B12F-58AFB49A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59" y="2393292"/>
            <a:ext cx="11216082" cy="2071416"/>
          </a:xfrm>
        </p:spPr>
        <p:txBody>
          <a:bodyPr>
            <a:normAutofit/>
          </a:bodyPr>
          <a:lstStyle/>
          <a:p>
            <a:r>
              <a:rPr lang="ru-RU" sz="4800" dirty="0"/>
              <a:t>Как развивался послевоенный мир?</a:t>
            </a:r>
          </a:p>
        </p:txBody>
      </p:sp>
    </p:spTree>
    <p:extLst>
      <p:ext uri="{BB962C8B-B14F-4D97-AF65-F5344CB8AC3E}">
        <p14:creationId xmlns:p14="http://schemas.microsoft.com/office/powerpoint/2010/main" val="2907967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19AC6-FD89-4147-BD99-BB656061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16676"/>
            <a:ext cx="10364451" cy="1596177"/>
          </a:xfrm>
        </p:spPr>
        <p:txBody>
          <a:bodyPr/>
          <a:lstStyle/>
          <a:p>
            <a:r>
              <a:rPr lang="ru-RU" dirty="0"/>
              <a:t>Готовимся к ЕГЭ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D81CFE-C7B7-48C9-AE50-004FB7B6A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3553"/>
            <a:ext cx="12192000" cy="46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91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AF8BD1-EA61-4A23-8295-233F5667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19423"/>
            <a:ext cx="12192000" cy="410222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3360804-A45B-4DB4-BE8A-16DEFE2F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58719"/>
            <a:ext cx="10364451" cy="1596177"/>
          </a:xfrm>
        </p:spPr>
        <p:txBody>
          <a:bodyPr/>
          <a:lstStyle/>
          <a:p>
            <a:r>
              <a:rPr lang="ru-RU" dirty="0"/>
              <a:t>Готовимся к ЕГЭ</a:t>
            </a:r>
          </a:p>
        </p:txBody>
      </p:sp>
    </p:spTree>
    <p:extLst>
      <p:ext uri="{BB962C8B-B14F-4D97-AF65-F5344CB8AC3E}">
        <p14:creationId xmlns:p14="http://schemas.microsoft.com/office/powerpoint/2010/main" val="292727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75ECF3-2D19-47C2-8188-5D52C0B03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3068"/>
            <a:ext cx="12192000" cy="257738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ECAF9FA-C13D-4AC4-B20D-7B3B825F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16676"/>
            <a:ext cx="10364451" cy="1596177"/>
          </a:xfrm>
        </p:spPr>
        <p:txBody>
          <a:bodyPr/>
          <a:lstStyle/>
          <a:p>
            <a:r>
              <a:rPr lang="ru-RU" dirty="0"/>
              <a:t>Готовимся к ЕГЭ</a:t>
            </a:r>
          </a:p>
        </p:txBody>
      </p:sp>
    </p:spTree>
    <p:extLst>
      <p:ext uri="{BB962C8B-B14F-4D97-AF65-F5344CB8AC3E}">
        <p14:creationId xmlns:p14="http://schemas.microsoft.com/office/powerpoint/2010/main" val="208327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60FE1-988A-4467-BFC8-6C258CF0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проверим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4E0C0-39D0-4E13-8364-1AEFA5331E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Великая отечественная война началась 22 июня 1941 года</a:t>
            </a:r>
          </a:p>
          <a:p>
            <a:r>
              <a:rPr lang="ru-RU" dirty="0"/>
              <a:t>Переломным моментом в войне были битва под Москвой, битва за Сталинград, сражение на курской дуге.</a:t>
            </a:r>
          </a:p>
          <a:p>
            <a:r>
              <a:rPr lang="ru-RU" dirty="0"/>
              <a:t>Великая отечественная война закончилась 9 мая 1945 года.</a:t>
            </a:r>
          </a:p>
          <a:p>
            <a:r>
              <a:rPr lang="ru-RU" dirty="0"/>
              <a:t>Второй фронт открыт на завершающем этапе войны 6 июня 1944 года в ходе высадки в Нормандии.</a:t>
            </a:r>
          </a:p>
        </p:txBody>
      </p:sp>
    </p:spTree>
    <p:extLst>
      <p:ext uri="{BB962C8B-B14F-4D97-AF65-F5344CB8AC3E}">
        <p14:creationId xmlns:p14="http://schemas.microsoft.com/office/powerpoint/2010/main" val="20933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0A0F8-792D-4D75-B12F-58AFB49A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59" y="2393292"/>
            <a:ext cx="11216082" cy="2071416"/>
          </a:xfrm>
        </p:spPr>
        <p:txBody>
          <a:bodyPr>
            <a:normAutofit/>
          </a:bodyPr>
          <a:lstStyle/>
          <a:p>
            <a:r>
              <a:rPr lang="ru-RU" sz="4800" dirty="0"/>
              <a:t>Как развивался послевоенный мир?</a:t>
            </a:r>
          </a:p>
        </p:txBody>
      </p:sp>
    </p:spTree>
    <p:extLst>
      <p:ext uri="{BB962C8B-B14F-4D97-AF65-F5344CB8AC3E}">
        <p14:creationId xmlns:p14="http://schemas.microsoft.com/office/powerpoint/2010/main" val="155220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434B8-9245-458B-8BBB-6C44463E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угрозы</a:t>
            </a:r>
          </a:p>
        </p:txBody>
      </p:sp>
      <p:pic>
        <p:nvPicPr>
          <p:cNvPr id="1026" name="Picture 2" descr="https://avatars.mds.yandex.net/get-zen_doc/1852570/pub_5dc255957cccba00afac2629_5dc25c13ecfb8000ad442836/scale_1200">
            <a:extLst>
              <a:ext uri="{FF2B5EF4-FFF2-40B4-BE49-F238E27FC236}">
                <a16:creationId xmlns:a16="http://schemas.microsoft.com/office/drawing/2014/main" id="{CC663692-F122-4C0D-A860-0946174CBCE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9" y="1651247"/>
            <a:ext cx="5418337" cy="40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387D89-0A2B-4B5D-B0D5-6F825F7E0352}"/>
              </a:ext>
            </a:extLst>
          </p:cNvPr>
          <p:cNvSpPr txBox="1"/>
          <p:nvPr/>
        </p:nvSpPr>
        <p:spPr>
          <a:xfrm>
            <a:off x="6187736" y="1651247"/>
            <a:ext cx="49803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16 июля 1945 г. Соединенные штаты в пустыне </a:t>
            </a:r>
            <a:r>
              <a:rPr lang="ru-RU" sz="2000" dirty="0" err="1"/>
              <a:t>Аламагордо</a:t>
            </a:r>
            <a:r>
              <a:rPr lang="ru-RU" sz="2000" dirty="0"/>
              <a:t> первую в мире атомную бомбу.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6 и 9 августа 1945 года атомные бомбардировки совершены со стороны США на города Японии: Хиросиму и Нагасаки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DB2A-242C-4F55-94E0-8650BEDB6254}"/>
              </a:ext>
            </a:extLst>
          </p:cNvPr>
          <p:cNvSpPr txBox="1"/>
          <p:nvPr/>
        </p:nvSpPr>
        <p:spPr>
          <a:xfrm>
            <a:off x="6187736" y="3977195"/>
            <a:ext cx="50904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СОЕДИНЕННЫЕ ШТАТЫ АМЕРИКИ ОБРЕЛИ МОНОПОЛИЮ НА ЯДЕРНОЕ ОРУЖИЕ</a:t>
            </a:r>
          </a:p>
        </p:txBody>
      </p:sp>
    </p:spTree>
    <p:extLst>
      <p:ext uri="{BB962C8B-B14F-4D97-AF65-F5344CB8AC3E}">
        <p14:creationId xmlns:p14="http://schemas.microsoft.com/office/powerpoint/2010/main" val="274393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9BA15-90DD-4E59-8F67-1972C580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670" y="618517"/>
            <a:ext cx="6972556" cy="1596177"/>
          </a:xfrm>
        </p:spPr>
        <p:txBody>
          <a:bodyPr/>
          <a:lstStyle/>
          <a:p>
            <a:r>
              <a:rPr lang="ru-RU" dirty="0"/>
              <a:t>Из Речи Уинстона Черчилля в Фултоне 5 марта 1946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31B61-2C66-459E-92E9-F6F4C9FC9B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8272" y="2139518"/>
            <a:ext cx="11461073" cy="4003829"/>
          </a:xfrm>
        </p:spPr>
        <p:txBody>
          <a:bodyPr>
            <a:normAutofit fontScale="92500" lnSpcReduction="10000"/>
          </a:bodyPr>
          <a:lstStyle/>
          <a:p>
            <a:r>
              <a:rPr lang="ru-RU" sz="1800" cap="none" dirty="0">
                <a:latin typeface="Monotype Corsiva" panose="03010101010201010101" pitchFamily="66" charset="0"/>
              </a:rPr>
              <a:t>Безопасность мира требует нового единства в </a:t>
            </a:r>
            <a:r>
              <a:rPr lang="ru-RU" sz="1800" cap="none" dirty="0" err="1">
                <a:latin typeface="Monotype Corsiva" panose="03010101010201010101" pitchFamily="66" charset="0"/>
              </a:rPr>
              <a:t>европе</a:t>
            </a:r>
            <a:r>
              <a:rPr lang="ru-RU" sz="1800" cap="none" dirty="0">
                <a:latin typeface="Monotype Corsiva" panose="03010101010201010101" pitchFamily="66" charset="0"/>
              </a:rPr>
              <a:t>, от которого ни одну сторону не следует отталкивать навсегда. От ссор этих сильных коренных рас в </a:t>
            </a:r>
            <a:r>
              <a:rPr lang="ru-RU" sz="1800" cap="none" dirty="0" err="1">
                <a:latin typeface="Monotype Corsiva" panose="03010101010201010101" pitchFamily="66" charset="0"/>
              </a:rPr>
              <a:t>европе</a:t>
            </a:r>
            <a:r>
              <a:rPr lang="ru-RU" sz="1800" cap="none" dirty="0">
                <a:latin typeface="Monotype Corsiva" panose="03010101010201010101" pitchFamily="66" charset="0"/>
              </a:rPr>
              <a:t> происходили мировые войны, свидетелями которых мы являлись или которые вспыхивали в прежние времена. Дважды в течение нашей жизни Соединенные штаты против своих желаний и традиций и в противоречии с аргументами, которые невозможно не понимать, втягивались непреодолимыми силами в эти войны для того, чтобы обеспечить победу правого дела, но только после ужасной бойни и опустошений. Дважды соединенные штаты были вынуждены посылать на войну миллионы своих молодых людей за атлантический океан. </a:t>
            </a:r>
          </a:p>
          <a:p>
            <a:r>
              <a:rPr lang="ru-RU" sz="1800" cap="none" dirty="0">
                <a:latin typeface="Monotype Corsiva" panose="03010101010201010101" pitchFamily="66" charset="0"/>
              </a:rPr>
              <a:t>Если население Британского содружества и соединенных штатов будет действовать совместно, при всем том, что такое сотрудничество означает в воздухе, на море, в науке и экономике, то будет исключен тот неспокойный, неустойчивый баланс сил, который искушал бы на амбиции или авантюризм. Напротив, будет совершенная уверенность в безопасности. Если мы будем добросовестно соблюдать устав организации объединенных наций и двигаться вперед со спокойной и трезвой силой, не претендуя на чужие земли и богатства и не стремясь установить произвольный контроль над мыслями людей, если все моральные и материальные силы </a:t>
            </a:r>
            <a:r>
              <a:rPr lang="ru-RU" sz="1800" cap="none" dirty="0" err="1">
                <a:latin typeface="Monotype Corsiva" panose="03010101010201010101" pitchFamily="66" charset="0"/>
              </a:rPr>
              <a:t>британии</a:t>
            </a:r>
            <a:r>
              <a:rPr lang="ru-RU" sz="1800" cap="none" dirty="0">
                <a:latin typeface="Monotype Corsiva" panose="03010101010201010101" pitchFamily="66" charset="0"/>
              </a:rPr>
              <a:t> объединятся с вашими в братском союзе, то откроются широкие пути в будущее - не только для нас, но и для всех, не только на наше время, но и на век вперед.</a:t>
            </a:r>
          </a:p>
        </p:txBody>
      </p:sp>
      <p:pic>
        <p:nvPicPr>
          <p:cNvPr id="1026" name="Picture 2" descr="https://newtimes.ru/upload/medialibrary/765/%D1%87%D0%B5%D1%80%20%D0%B3%D0%BB.jpg">
            <a:extLst>
              <a:ext uri="{FF2B5EF4-FFF2-40B4-BE49-F238E27FC236}">
                <a16:creationId xmlns:a16="http://schemas.microsoft.com/office/drawing/2014/main" id="{E4362ACA-7931-4C22-9AA0-CD10FCC0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0" y="65619"/>
            <a:ext cx="2978503" cy="207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3E344A-F3F8-435C-8312-413FE6C4A10D}"/>
              </a:ext>
            </a:extLst>
          </p:cNvPr>
          <p:cNvSpPr txBox="1"/>
          <p:nvPr/>
        </p:nvSpPr>
        <p:spPr>
          <a:xfrm>
            <a:off x="996693" y="6054571"/>
            <a:ext cx="10281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Для чего Черчилль призывал объединиться англосаксов?</a:t>
            </a:r>
          </a:p>
        </p:txBody>
      </p:sp>
    </p:spTree>
    <p:extLst>
      <p:ext uri="{BB962C8B-B14F-4D97-AF65-F5344CB8AC3E}">
        <p14:creationId xmlns:p14="http://schemas.microsoft.com/office/powerpoint/2010/main" val="55033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74BCD-4C6F-4A9F-AB58-584E507F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729" y="152724"/>
            <a:ext cx="5383454" cy="1063517"/>
          </a:xfrm>
        </p:spPr>
        <p:txBody>
          <a:bodyPr/>
          <a:lstStyle/>
          <a:p>
            <a:r>
              <a:rPr lang="ru-RU" dirty="0"/>
              <a:t>Из Речи </a:t>
            </a:r>
            <a:r>
              <a:rPr lang="ru-RU" dirty="0" err="1"/>
              <a:t>трумэна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C56A4-5943-43AA-B4B1-780E91528D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24463" y="1145219"/>
            <a:ext cx="6533965" cy="4252404"/>
          </a:xfrm>
        </p:spPr>
        <p:txBody>
          <a:bodyPr>
            <a:normAutofit/>
          </a:bodyPr>
          <a:lstStyle/>
          <a:p>
            <a:pPr algn="just"/>
            <a:r>
              <a:rPr lang="ru-RU" cap="none" dirty="0">
                <a:effectLst/>
                <a:latin typeface="Monotype Corsiva" panose="03010101010201010101" pitchFamily="66" charset="0"/>
              </a:rPr>
              <a:t>Я убежден, что политикой Соединенных штатов должна быть поддержка свободных народов, оказывающих сопротивление внешнему давлению или попыткам вооруженного меньшинства подчинить их себе.</a:t>
            </a:r>
          </a:p>
          <a:p>
            <a:pPr algn="just"/>
            <a:r>
              <a:rPr lang="ru-RU" cap="none" dirty="0">
                <a:effectLst/>
                <a:latin typeface="Monotype Corsiva" panose="03010101010201010101" pitchFamily="66" charset="0"/>
              </a:rPr>
              <a:t>Я убежден, что мы должны помочь свободным народам самим определить свое будущее.</a:t>
            </a:r>
          </a:p>
          <a:p>
            <a:pPr algn="just"/>
            <a:r>
              <a:rPr lang="ru-RU" cap="none" dirty="0">
                <a:effectLst/>
                <a:latin typeface="Monotype Corsiva" panose="03010101010201010101" pitchFamily="66" charset="0"/>
              </a:rPr>
              <a:t>Я убежден, что наша помощь должна оказываться в первую очередь экономическими и финансовыми средствами, которые существенно важны для экономической стабильности и для обеспечения нормального хода политических процессов.</a:t>
            </a:r>
          </a:p>
        </p:txBody>
      </p:sp>
      <p:pic>
        <p:nvPicPr>
          <p:cNvPr id="2050" name="Picture 2" descr="https://ichef.bbci.co.uk/images/ic/1008xn/p01g6fll.jpg">
            <a:extLst>
              <a:ext uri="{FF2B5EF4-FFF2-40B4-BE49-F238E27FC236}">
                <a16:creationId xmlns:a16="http://schemas.microsoft.com/office/drawing/2014/main" id="{5DCEEC18-DFBF-4C67-92AC-8719410F2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4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CA18EF-7F11-44D6-ABF7-266AD5CC7306}"/>
              </a:ext>
            </a:extLst>
          </p:cNvPr>
          <p:cNvSpPr txBox="1"/>
          <p:nvPr/>
        </p:nvSpPr>
        <p:spPr>
          <a:xfrm>
            <a:off x="9628060" y="5212957"/>
            <a:ext cx="21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 марта 1947 года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6F6F1-7A1B-4519-A223-95FAF14B8210}"/>
              </a:ext>
            </a:extLst>
          </p:cNvPr>
          <p:cNvSpPr txBox="1"/>
          <p:nvPr/>
        </p:nvSpPr>
        <p:spPr>
          <a:xfrm>
            <a:off x="5277729" y="5397623"/>
            <a:ext cx="6427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92D050"/>
                </a:solidFill>
                <a:latin typeface="Arial Black" panose="020B0A04020102020204" pitchFamily="34" charset="0"/>
              </a:rPr>
              <a:t>Какое  значение имеют слова Трумэна?</a:t>
            </a:r>
          </a:p>
        </p:txBody>
      </p:sp>
    </p:spTree>
    <p:extLst>
      <p:ext uri="{BB962C8B-B14F-4D97-AF65-F5344CB8AC3E}">
        <p14:creationId xmlns:p14="http://schemas.microsoft.com/office/powerpoint/2010/main" val="328526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DF3B6-1E62-4867-BFEB-70B53BF76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040" y="618517"/>
            <a:ext cx="5738560" cy="1596177"/>
          </a:xfrm>
        </p:spPr>
        <p:txBody>
          <a:bodyPr/>
          <a:lstStyle/>
          <a:p>
            <a:r>
              <a:rPr lang="ru-RU" dirty="0"/>
              <a:t>Джордж Маршалл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946CF-E49C-4EEF-980B-9F18A955D9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9666" y="2367092"/>
            <a:ext cx="5737934" cy="3424107"/>
          </a:xfrm>
        </p:spPr>
        <p:txBody>
          <a:bodyPr/>
          <a:lstStyle/>
          <a:p>
            <a:r>
              <a:rPr lang="ru-RU" cap="none" dirty="0"/>
              <a:t>Государственный секретарь США</a:t>
            </a:r>
          </a:p>
          <a:p>
            <a:r>
              <a:rPr lang="ru-RU" cap="none" dirty="0"/>
              <a:t>Выдвинул план экономической поддержки стран Европы в обмен на политические условия</a:t>
            </a:r>
          </a:p>
          <a:p>
            <a:r>
              <a:rPr lang="ru-RU" cap="none" dirty="0"/>
              <a:t>Программа заработала 5 июня 1947 года.</a:t>
            </a:r>
          </a:p>
          <a:p>
            <a:r>
              <a:rPr lang="ru-RU" cap="none" dirty="0"/>
              <a:t>Вложено 12,4 миллиарда долларов</a:t>
            </a:r>
          </a:p>
          <a:p>
            <a:r>
              <a:rPr lang="ru-RU" cap="none" dirty="0"/>
              <a:t>План назван его именем.</a:t>
            </a:r>
          </a:p>
        </p:txBody>
      </p:sp>
      <p:pic>
        <p:nvPicPr>
          <p:cNvPr id="3074" name="Picture 2" descr="https://i.pinimg.com/736x/54/fb/fd/54fbfd2eac4d593102a91ab4d0781c61--united-states-army-us-army.jpg">
            <a:extLst>
              <a:ext uri="{FF2B5EF4-FFF2-40B4-BE49-F238E27FC236}">
                <a16:creationId xmlns:a16="http://schemas.microsoft.com/office/drawing/2014/main" id="{127C341A-82D8-451B-8F69-50911866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4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2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ECBEB-79E9-4729-93D3-29BE7806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5" y="618517"/>
            <a:ext cx="10914242" cy="1596177"/>
          </a:xfrm>
        </p:spPr>
        <p:txBody>
          <a:bodyPr/>
          <a:lstStyle/>
          <a:p>
            <a:r>
              <a:rPr lang="ru-RU" dirty="0"/>
              <a:t>Североатлантический блок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E5A63E-F6EC-473C-9B6C-4DB14F2C03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18376" y="2367092"/>
            <a:ext cx="2959223" cy="3424107"/>
          </a:xfrm>
        </p:spPr>
        <p:txBody>
          <a:bodyPr>
            <a:normAutofit fontScale="92500" lnSpcReduction="20000"/>
          </a:bodyPr>
          <a:lstStyle/>
          <a:p>
            <a:r>
              <a:rPr lang="ru-RU" cap="none" dirty="0"/>
              <a:t>В апреле 1949 года в Вашингтоне создан блок НАТО</a:t>
            </a:r>
          </a:p>
          <a:p>
            <a:r>
              <a:rPr lang="ru-RU" cap="none" dirty="0"/>
              <a:t>Вошли 11 государств: Великобритания, Франция, Италия, Бельгия, Дания, Норвегия, Нидерланды, Люксембург, Португалия, Исландия и Канада.</a:t>
            </a:r>
          </a:p>
        </p:txBody>
      </p:sp>
      <p:pic>
        <p:nvPicPr>
          <p:cNvPr id="5124" name="Picture 4" descr="https://steemitimages.com/p/4i88GgaV8qiFU89taP2MgKXzwntUGAvkoQiKU7VxyD37q9994tqYPNRgucyzQgedZthqGrStK7bUKFdiWyBStbPpHfKgmxymkvxVMSyAnTf4JLfomaAz7Vmh3t?format=match&amp;mode=fit">
            <a:extLst>
              <a:ext uri="{FF2B5EF4-FFF2-40B4-BE49-F238E27FC236}">
                <a16:creationId xmlns:a16="http://schemas.microsoft.com/office/drawing/2014/main" id="{1330AD9A-9CBA-4EF1-AF8E-CF3CD298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7092"/>
            <a:ext cx="8219816" cy="410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2396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335</TotalTime>
  <Words>999</Words>
  <Application>Microsoft Office PowerPoint</Application>
  <PresentationFormat>Широкоэкранный</PresentationFormat>
  <Paragraphs>71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Arial Narrow</vt:lpstr>
      <vt:lpstr>Monotype Corsiva</vt:lpstr>
      <vt:lpstr>Segoe UI Emoji</vt:lpstr>
      <vt:lpstr>Tw Cen MT</vt:lpstr>
      <vt:lpstr>Капля</vt:lpstr>
      <vt:lpstr>Послевоенные вызовы в Международной политике (1945-1953 годы)</vt:lpstr>
      <vt:lpstr>Давайте вспомним!</vt:lpstr>
      <vt:lpstr>проверим</vt:lpstr>
      <vt:lpstr>Как развивался послевоенный мир?</vt:lpstr>
      <vt:lpstr>Новые угрозы</vt:lpstr>
      <vt:lpstr>Из Речи Уинстона Черчилля в Фултоне 5 марта 1946 года</vt:lpstr>
      <vt:lpstr>Из Речи трумэна</vt:lpstr>
      <vt:lpstr>Джордж Маршалл</vt:lpstr>
      <vt:lpstr>Североатлантический блок</vt:lpstr>
      <vt:lpstr>Иосиф Виссарионович Сталин</vt:lpstr>
      <vt:lpstr>Раскол Германии</vt:lpstr>
      <vt:lpstr>Совет экономической взаимопомощи (СЭВ)</vt:lpstr>
      <vt:lpstr>Корейская война</vt:lpstr>
      <vt:lpstr>Холодная война</vt:lpstr>
      <vt:lpstr>сверхдержава</vt:lpstr>
      <vt:lpstr>Гонка вооружений</vt:lpstr>
      <vt:lpstr>План «Тоталити» (США)</vt:lpstr>
      <vt:lpstr>Семипалатинск</vt:lpstr>
      <vt:lpstr>Выясним детали</vt:lpstr>
      <vt:lpstr>Как развивался послевоенный мир?</vt:lpstr>
      <vt:lpstr>Готовимся к ЕГЭ</vt:lpstr>
      <vt:lpstr>Готовимся к ЕГЭ</vt:lpstr>
      <vt:lpstr>Готовимся к ЕГЭ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Послевоенные вызовы (1945-1953 годы)</dc:title>
  <dc:creator>Арсений Свидерский</dc:creator>
  <cp:lastModifiedBy>Арсений Свидерский</cp:lastModifiedBy>
  <cp:revision>34</cp:revision>
  <dcterms:created xsi:type="dcterms:W3CDTF">2020-06-25T18:50:48Z</dcterms:created>
  <dcterms:modified xsi:type="dcterms:W3CDTF">2020-06-26T09:30:31Z</dcterms:modified>
</cp:coreProperties>
</file>